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6858000" cx="12192000"/>
  <p:notesSz cx="6858000" cy="9144000"/>
  <p:embeddedFontLst>
    <p:embeddedFont>
      <p:font typeface="Quattrocento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55">
          <p15:clr>
            <a:srgbClr val="A4A3A4"/>
          </p15:clr>
        </p15:guide>
        <p15:guide id="4" orient="horz" pos="482">
          <p15:clr>
            <a:srgbClr val="A4A3A4"/>
          </p15:clr>
        </p15:guide>
        <p15:guide id="5" pos="6799">
          <p15:clr>
            <a:srgbClr val="A4A3A4"/>
          </p15:clr>
        </p15:guide>
        <p15:guide id="6" orient="horz" pos="845">
          <p15:clr>
            <a:srgbClr val="A4A3A4"/>
          </p15:clr>
        </p15:guide>
        <p15:guide id="7" pos="1023">
          <p15:clr>
            <a:srgbClr val="A4A3A4"/>
          </p15:clr>
        </p15:guide>
        <p15:guide id="8" orient="horz" pos="980">
          <p15:clr>
            <a:srgbClr val="A4A3A4"/>
          </p15:clr>
        </p15:guide>
        <p15:guide id="9" pos="7441">
          <p15:clr>
            <a:srgbClr val="A4A3A4"/>
          </p15:clr>
        </p15:guide>
        <p15:guide id="10" pos="305">
          <p15:clr>
            <a:srgbClr val="A4A3A4"/>
          </p15:clr>
        </p15:guide>
        <p15:guide id="11" pos="4248">
          <p15:clr>
            <a:srgbClr val="A4A3A4"/>
          </p15:clr>
        </p15:guide>
      </p15:sldGuideLst>
    </p:ext>
    <p:ext uri="GoogleSlidesCustomDataVersion2">
      <go:slidesCustomData xmlns:go="http://customooxmlschemas.google.com/" r:id="rId42" roundtripDataSignature="AMtx7mi8QBDMZEUd7LR8E97RWgV3eFPI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46BB3F-99D9-41D9-95E4-6D2591F9B59D}">
  <a:tblStyle styleId="{9646BB3F-99D9-41D9-95E4-6D2591F9B59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255" orient="horz"/>
        <p:guide pos="482" orient="horz"/>
        <p:guide pos="6799"/>
        <p:guide pos="845" orient="horz"/>
        <p:guide pos="1023"/>
        <p:guide pos="980" orient="horz"/>
        <p:guide pos="7441"/>
        <p:guide pos="305"/>
        <p:guide pos="42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italic.fntdata"/><Relationship Id="rId20" Type="http://schemas.openxmlformats.org/officeDocument/2006/relationships/slide" Target="slides/slide14.xml"/><Relationship Id="rId42" Type="http://customschemas.google.com/relationships/presentationmetadata" Target="metadata"/><Relationship Id="rId41" Type="http://schemas.openxmlformats.org/officeDocument/2006/relationships/font" Target="fonts/QuattrocentoSans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QuattrocentoSans-bold.fntdata"/><Relationship Id="rId16" Type="http://schemas.openxmlformats.org/officeDocument/2006/relationships/slide" Target="slides/slide10.xml"/><Relationship Id="rId38" Type="http://schemas.openxmlformats.org/officeDocument/2006/relationships/font" Target="fonts/QuattrocentoSans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66a86c6542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66a86c654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366a86c6542_0_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66a86c6542_0_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66a86c654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366a86c6542_0_1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66a86c6542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66a86c654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66a86c6542_0_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66a86c6542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66a86c654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366a86c6542_0_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66b7d3f35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66b7d3f3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66b7d3f35b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2c846e064_0_4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2c846e064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352c846e064_0_48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2c846e064_0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2c846e064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52c846e064_0_49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6127b2e9e0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6127b2e9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6127b2e9e0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6127b2e9e0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6127b2e9e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36127b2e9e0_0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66a86c6542_0_1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66a86c654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366a86c6542_0_1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52c846e064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52c846e0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52c846e064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6127b2e9e0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6127b2e9e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36127b2e9e0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52c846e064_0_5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52c846e064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352c846e064_0_5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66ad061f86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66ad061f8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366ad061f86_0_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66b7d3f35b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66b7d3f35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366b7d3f35b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66ad061f86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66ad061f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366ad061f86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66b7d3f35b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66b7d3f35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366b7d3f35b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66a86c6542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66a86c654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366a86c6542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66b7d3f35b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66b7d3f35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g366b7d3f35b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66a86c6542_0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66a86c654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366a86c6542_0_1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66b7d3f35b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66b7d3f35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g366b7d3f35b_0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2c846e064_0_5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2c846e064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52c846e064_0_5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66ad061f86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66ad061f8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366ad061f86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52c846e064_0_2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52c846e064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352c846e064_0_2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2c846e064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2c846e06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52c846e064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2c846e064_0_4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2c846e064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52c846e064_0_4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2c846e064_0_4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2c846e064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52c846e064_0_47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6a86c6542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66a86c654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366a86c6542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66a86c6542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66a86c654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66a86c6542_0_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66a86c6542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66a86c654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66a86c6542_0_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>
  <p:cSld name="Titelfoli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6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" name="Google Shape;15;p26"/>
          <p:cNvPicPr preferRelativeResize="0"/>
          <p:nvPr/>
        </p:nvPicPr>
        <p:blipFill rotWithShape="1">
          <a:blip r:embed="rId2">
            <a:alphaModFix/>
          </a:blip>
          <a:srcRect b="0" l="50375" r="0" t="0"/>
          <a:stretch/>
        </p:blipFill>
        <p:spPr>
          <a:xfrm>
            <a:off x="0" y="19050"/>
            <a:ext cx="3024188" cy="683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93413" y="433388"/>
            <a:ext cx="990600" cy="39846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6"/>
          <p:cNvSpPr txBox="1"/>
          <p:nvPr>
            <p:ph type="ctrTitle"/>
          </p:nvPr>
        </p:nvSpPr>
        <p:spPr>
          <a:xfrm>
            <a:off x="4463818" y="2511726"/>
            <a:ext cx="7008779" cy="1437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6"/>
          <p:cNvSpPr txBox="1"/>
          <p:nvPr>
            <p:ph idx="1" type="subTitle"/>
          </p:nvPr>
        </p:nvSpPr>
        <p:spPr>
          <a:xfrm>
            <a:off x="4463818" y="3951886"/>
            <a:ext cx="7008779" cy="1637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 mit Fließtext 24pt">
  <p:cSld name="Titel und Inhalt mit Fließtext 24p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5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" name="Google Shape;103;p35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35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35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5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5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5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35"/>
          <p:cNvSpPr txBox="1"/>
          <p:nvPr>
            <p:ph idx="2" type="body"/>
          </p:nvPr>
        </p:nvSpPr>
        <p:spPr>
          <a:xfrm>
            <a:off x="1630030" y="1350048"/>
            <a:ext cx="9163384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35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5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35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 mit Fließtext fett 24 pt">
  <p:cSld name="Titel und Inhalt mit Fließtext fett 24 p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6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36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" name="Google Shape;117;p36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" name="Google Shape;118;p36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6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6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6"/>
          <p:cNvSpPr txBox="1"/>
          <p:nvPr>
            <p:ph idx="1" type="body"/>
          </p:nvPr>
        </p:nvSpPr>
        <p:spPr>
          <a:xfrm>
            <a:off x="1630030" y="1350048"/>
            <a:ext cx="9169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24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6"/>
          <p:cNvSpPr txBox="1"/>
          <p:nvPr>
            <p:ph idx="2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6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6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" name="Google Shape;126;p36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fzählung eingerückt">
  <p:cSld name="Aufzählung eingerück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7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37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p37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" name="Google Shape;131;p37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7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37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7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7"/>
          <p:cNvSpPr txBox="1"/>
          <p:nvPr>
            <p:ph idx="2" type="body"/>
          </p:nvPr>
        </p:nvSpPr>
        <p:spPr>
          <a:xfrm>
            <a:off x="1630363" y="1345199"/>
            <a:ext cx="9154784" cy="4913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6800">
            <a:noAutofit/>
          </a:bodyPr>
          <a:lstStyle>
            <a:lvl1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302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7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7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9" name="Google Shape;139;p37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e Folie / Logo Eule / Streifen oben">
  <p:cSld name="Leere Folie / Logo Eule / Streifen oben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8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2" name="Google Shape;142;p38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38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38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38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8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8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38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8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38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e mit Platzierung zweites Logo">
  <p:cSld name="Folie mit Platzierung zweites Logo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9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4" name="Google Shape;154;p39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9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6" name="Google Shape;156;p39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39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9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39"/>
          <p:cNvCxnSpPr/>
          <p:nvPr/>
        </p:nvCxnSpPr>
        <p:spPr>
          <a:xfrm rot="5400000">
            <a:off x="10156825" y="593725"/>
            <a:ext cx="522288" cy="1588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9"/>
          <p:cNvSpPr txBox="1"/>
          <p:nvPr>
            <p:ph idx="1" type="body"/>
          </p:nvPr>
        </p:nvSpPr>
        <p:spPr>
          <a:xfrm>
            <a:off x="397933" y="349044"/>
            <a:ext cx="7714291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39"/>
          <p:cNvSpPr txBox="1"/>
          <p:nvPr>
            <p:ph idx="2" type="body"/>
          </p:nvPr>
        </p:nvSpPr>
        <p:spPr>
          <a:xfrm>
            <a:off x="1630030" y="1350048"/>
            <a:ext cx="9163384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39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9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5" name="Google Shape;165;p39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ennfolie 1 - Gelbgrün">
  <p:cSld name="Trennfolie 1 - Gelbgrün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0"/>
          <p:cNvSpPr/>
          <p:nvPr/>
        </p:nvSpPr>
        <p:spPr>
          <a:xfrm>
            <a:off x="0" y="2740"/>
            <a:ext cx="12192000" cy="62626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0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9" name="Google Shape;169;p40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" name="Google Shape;170;p40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" name="Google Shape;171;p40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40"/>
          <p:cNvSpPr txBox="1"/>
          <p:nvPr>
            <p:ph idx="1" type="body"/>
          </p:nvPr>
        </p:nvSpPr>
        <p:spPr>
          <a:xfrm>
            <a:off x="0" y="2745414"/>
            <a:ext cx="12203113" cy="6956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rgbClr val="01283F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rgbClr val="0128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40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0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5" name="Google Shape;175;p40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ennfolie 2 - Rot">
  <p:cSld name="Trennfolie 2 - Ro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1"/>
          <p:cNvSpPr/>
          <p:nvPr/>
        </p:nvSpPr>
        <p:spPr>
          <a:xfrm>
            <a:off x="0" y="0"/>
            <a:ext cx="12192000" cy="626268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1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9" name="Google Shape;179;p41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" name="Google Shape;180;p41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41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41"/>
          <p:cNvSpPr txBox="1"/>
          <p:nvPr>
            <p:ph idx="1" type="body"/>
          </p:nvPr>
        </p:nvSpPr>
        <p:spPr>
          <a:xfrm>
            <a:off x="4499" y="2745412"/>
            <a:ext cx="12198614" cy="695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41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1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5" name="Google Shape;185;p41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ennfolie 3 - Blauschwarz">
  <p:cSld name="Trennfolie 3 - Blauschwarz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2"/>
          <p:cNvSpPr/>
          <p:nvPr/>
        </p:nvSpPr>
        <p:spPr>
          <a:xfrm>
            <a:off x="0" y="0"/>
            <a:ext cx="12192000" cy="6262688"/>
          </a:xfrm>
          <a:prstGeom prst="rect">
            <a:avLst/>
          </a:prstGeom>
          <a:solidFill>
            <a:srgbClr val="01283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2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" name="Google Shape;189;p42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" name="Google Shape;190;p42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42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42"/>
          <p:cNvSpPr txBox="1"/>
          <p:nvPr>
            <p:ph idx="1" type="body"/>
          </p:nvPr>
        </p:nvSpPr>
        <p:spPr>
          <a:xfrm>
            <a:off x="4499" y="2745412"/>
            <a:ext cx="12198614" cy="695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42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2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5" name="Google Shape;195;p42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ennfolie 4 - Eule angeschnitten positiv weiß">
  <p:cSld name="Trennfolie 4 - Eule angeschnitten positiv weiß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3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43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" name="Google Shape;199;p43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43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43"/>
          <p:cNvSpPr txBox="1"/>
          <p:nvPr>
            <p:ph idx="1" type="body"/>
          </p:nvPr>
        </p:nvSpPr>
        <p:spPr>
          <a:xfrm>
            <a:off x="4499" y="2745412"/>
            <a:ext cx="12187501" cy="695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rgbClr val="19406B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rgbClr val="19406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43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3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4" name="Google Shape;204;p43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5" name="Google Shape;205;p43"/>
          <p:cNvPicPr preferRelativeResize="0"/>
          <p:nvPr/>
        </p:nvPicPr>
        <p:blipFill rotWithShape="1">
          <a:blip r:embed="rId2">
            <a:alphaModFix/>
          </a:blip>
          <a:srcRect b="54561" l="-1607" r="0" t="0"/>
          <a:stretch/>
        </p:blipFill>
        <p:spPr>
          <a:xfrm>
            <a:off x="3718823" y="3871866"/>
            <a:ext cx="4758853" cy="2388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-Text-Kombi-4-Aufzählung rechts">
  <p:cSld name="Bild-Text-Kombi-4-Aufzählung recht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7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Google Shape;21;p27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" name="Google Shape;22;p27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" name="Google Shape;23;p27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7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" name="Google Shape;2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7"/>
          <p:cNvSpPr/>
          <p:nvPr/>
        </p:nvSpPr>
        <p:spPr>
          <a:xfrm>
            <a:off x="6350" y="1349375"/>
            <a:ext cx="6089650" cy="4905375"/>
          </a:xfrm>
          <a:prstGeom prst="rect">
            <a:avLst/>
          </a:prstGeom>
          <a:solidFill>
            <a:srgbClr val="D8D8D8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7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27"/>
          <p:cNvSpPr txBox="1"/>
          <p:nvPr>
            <p:ph idx="2" type="body"/>
          </p:nvPr>
        </p:nvSpPr>
        <p:spPr>
          <a:xfrm>
            <a:off x="6768765" y="1345199"/>
            <a:ext cx="5049839" cy="4913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68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302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27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-Text-Kombi-1">
  <p:cSld name="Bild-Text-Kombi-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" name="Google Shape;35;p28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" name="Google Shape;36;p28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" name="Google Shape;37;p28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8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8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8"/>
          <p:cNvSpPr/>
          <p:nvPr/>
        </p:nvSpPr>
        <p:spPr>
          <a:xfrm>
            <a:off x="6350" y="44450"/>
            <a:ext cx="6089650" cy="6210300"/>
          </a:xfrm>
          <a:prstGeom prst="rect">
            <a:avLst/>
          </a:prstGeom>
          <a:solidFill>
            <a:srgbClr val="D8D8D8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8"/>
          <p:cNvSpPr txBox="1"/>
          <p:nvPr>
            <p:ph idx="1" type="body"/>
          </p:nvPr>
        </p:nvSpPr>
        <p:spPr>
          <a:xfrm>
            <a:off x="6768766" y="1350048"/>
            <a:ext cx="5049838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8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" name="Google Shape;45;p28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e Folie / nur Titel">
  <p:cSld name="Leere Folie / nur Titel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9"/>
          <p:cNvSpPr/>
          <p:nvPr/>
        </p:nvSpPr>
        <p:spPr>
          <a:xfrm flipH="1">
            <a:off x="0" y="6261100"/>
            <a:ext cx="12192000" cy="5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" name="Google Shape;48;p29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" name="Google Shape;49;p29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" name="Google Shape;50;p29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9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4" name="Google Shape;54;p29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-Text-Kombi-5-Aufzählung links">
  <p:cSld name="Bild-Text-Kombi-5-Aufzählung link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0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" name="Google Shape;57;p30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" name="Google Shape;58;p30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" name="Google Shape;59;p30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30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0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0"/>
          <p:cNvSpPr/>
          <p:nvPr/>
        </p:nvSpPr>
        <p:spPr>
          <a:xfrm>
            <a:off x="6097588" y="1349375"/>
            <a:ext cx="6089650" cy="4905375"/>
          </a:xfrm>
          <a:prstGeom prst="rect">
            <a:avLst/>
          </a:prstGeom>
          <a:solidFill>
            <a:srgbClr val="D8D8D8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30"/>
          <p:cNvSpPr txBox="1"/>
          <p:nvPr>
            <p:ph idx="2" type="body"/>
          </p:nvPr>
        </p:nvSpPr>
        <p:spPr>
          <a:xfrm>
            <a:off x="485392" y="1345199"/>
            <a:ext cx="5049839" cy="4913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68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302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30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-Text-Kombi-2">
  <p:cSld name="Bild-Text-Kombi-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1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1" name="Google Shape;71;p31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" name="Google Shape;72;p31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" name="Google Shape;73;p31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1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1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1"/>
          <p:cNvSpPr/>
          <p:nvPr/>
        </p:nvSpPr>
        <p:spPr>
          <a:xfrm>
            <a:off x="6350" y="1349375"/>
            <a:ext cx="6089650" cy="4905375"/>
          </a:xfrm>
          <a:prstGeom prst="rect">
            <a:avLst/>
          </a:prstGeom>
          <a:solidFill>
            <a:srgbClr val="D8D8D8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1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31"/>
          <p:cNvSpPr txBox="1"/>
          <p:nvPr>
            <p:ph idx="2" type="body"/>
          </p:nvPr>
        </p:nvSpPr>
        <p:spPr>
          <a:xfrm>
            <a:off x="6768766" y="1350048"/>
            <a:ext cx="5049838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1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1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31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o">
  <p:cSld name="Blanko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-Text-Kombi-3">
  <p:cSld name="Bild-Text-Kombi-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3"/>
          <p:cNvSpPr/>
          <p:nvPr/>
        </p:nvSpPr>
        <p:spPr>
          <a:xfrm flipH="1">
            <a:off x="-6350" y="6254750"/>
            <a:ext cx="12204700" cy="6032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" name="Google Shape;86;p33"/>
          <p:cNvCxnSpPr/>
          <p:nvPr/>
        </p:nvCxnSpPr>
        <p:spPr>
          <a:xfrm rot="5400000">
            <a:off x="1367632" y="6595269"/>
            <a:ext cx="522287" cy="3175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" name="Google Shape;87;p33"/>
          <p:cNvCxnSpPr/>
          <p:nvPr/>
        </p:nvCxnSpPr>
        <p:spPr>
          <a:xfrm rot="5400000">
            <a:off x="10541000" y="6596063"/>
            <a:ext cx="522287" cy="158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33"/>
          <p:cNvSpPr/>
          <p:nvPr/>
        </p:nvSpPr>
        <p:spPr>
          <a:xfrm flipH="1">
            <a:off x="0" y="6261100"/>
            <a:ext cx="12203113" cy="53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3"/>
          <p:cNvSpPr/>
          <p:nvPr/>
        </p:nvSpPr>
        <p:spPr>
          <a:xfrm rot="10800000">
            <a:off x="0" y="0"/>
            <a:ext cx="9555163" cy="44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3"/>
          <p:cNvSpPr/>
          <p:nvPr/>
        </p:nvSpPr>
        <p:spPr>
          <a:xfrm rot="10800000">
            <a:off x="9551988" y="0"/>
            <a:ext cx="2640012" cy="22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48963" y="388938"/>
            <a:ext cx="1108075" cy="48418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3"/>
          <p:cNvSpPr/>
          <p:nvPr/>
        </p:nvSpPr>
        <p:spPr>
          <a:xfrm>
            <a:off x="6097588" y="1349375"/>
            <a:ext cx="6089650" cy="4905375"/>
          </a:xfrm>
          <a:prstGeom prst="rect">
            <a:avLst/>
          </a:prstGeom>
          <a:solidFill>
            <a:srgbClr val="D8D8D8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3"/>
          <p:cNvSpPr txBox="1"/>
          <p:nvPr>
            <p:ph idx="1" type="body"/>
          </p:nvPr>
        </p:nvSpPr>
        <p:spPr>
          <a:xfrm>
            <a:off x="397933" y="349044"/>
            <a:ext cx="88664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erriweather Sans"/>
              <a:buNone/>
              <a:defRPr b="0" i="0" sz="30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85750" lvl="1" marL="914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85750" lvl="2" marL="1371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8575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8575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33"/>
          <p:cNvSpPr txBox="1"/>
          <p:nvPr>
            <p:ph idx="2" type="body"/>
          </p:nvPr>
        </p:nvSpPr>
        <p:spPr>
          <a:xfrm>
            <a:off x="490205" y="1350048"/>
            <a:ext cx="4891732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33"/>
          <p:cNvSpPr txBox="1"/>
          <p:nvPr>
            <p:ph idx="11" type="ftr"/>
          </p:nvPr>
        </p:nvSpPr>
        <p:spPr>
          <a:xfrm>
            <a:off x="1625600" y="6416675"/>
            <a:ext cx="89852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3"/>
          <p:cNvSpPr txBox="1"/>
          <p:nvPr>
            <p:ph idx="12" type="sldNum"/>
          </p:nvPr>
        </p:nvSpPr>
        <p:spPr>
          <a:xfrm>
            <a:off x="10991850" y="6416675"/>
            <a:ext cx="12001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33"/>
          <p:cNvSpPr txBox="1"/>
          <p:nvPr>
            <p:ph idx="10" type="dt"/>
          </p:nvPr>
        </p:nvSpPr>
        <p:spPr>
          <a:xfrm>
            <a:off x="398463" y="6424613"/>
            <a:ext cx="1227137" cy="3571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lußfolie">
  <p:cSld name="Abschlußfoli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05275" y="1774825"/>
            <a:ext cx="3986213" cy="159861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4"/>
          <p:cNvSpPr txBox="1"/>
          <p:nvPr>
            <p:ph type="ctrTitle"/>
          </p:nvPr>
        </p:nvSpPr>
        <p:spPr>
          <a:xfrm>
            <a:off x="0" y="3957214"/>
            <a:ext cx="121920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5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research.google.com/bigpicture/attacking-discrimination-in-ml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eb.eecs.umich.edu/~justincj/slides/eecs442/WI2021/442_WI2021_lecture18.pdf" TargetMode="External"/><Relationship Id="rId4" Type="http://schemas.openxmlformats.org/officeDocument/2006/relationships/hyperlink" Target="https://www.kaggle.com/code/alexisbcook/ai-fairness" TargetMode="External"/></Relationships>
</file>

<file path=ppt/slides/_rels/slide29.xml.rels><?xml version="1.0" encoding="UTF-8" standalone="yes"?><Relationships xmlns="http://schemas.openxmlformats.org/package/2006/relationships"><Relationship Id="rId11" Type="http://schemas.openxmlformats.org/officeDocument/2006/relationships/hyperlink" Target="https://dl.acm.org/doi/pdf/10.1145/3616865" TargetMode="External"/><Relationship Id="rId10" Type="http://schemas.openxmlformats.org/officeDocument/2006/relationships/hyperlink" Target="https://dl.acm.org/doi/pdf/10.1145/3616865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colab.research.google.com/drive/1HN-sLQXQ3hClQbv3OyGUX9uEujQLBbwj#scrollTo=Ik_FsjBWhJfX" TargetMode="External"/><Relationship Id="rId4" Type="http://schemas.openxmlformats.org/officeDocument/2006/relationships/hyperlink" Target="https://philsci-archive.pitt.edu/18889/1/Fleisher%20-%20Individual%20Fairness.pdf" TargetMode="External"/><Relationship Id="rId9" Type="http://schemas.openxmlformats.org/officeDocument/2006/relationships/hyperlink" Target="https://www.nature.com/articles/s41598-022-07939-1" TargetMode="External"/><Relationship Id="rId5" Type="http://schemas.openxmlformats.org/officeDocument/2006/relationships/hyperlink" Target="https://arxiv.org/pdf/1610.02413.pdf" TargetMode="External"/><Relationship Id="rId6" Type="http://schemas.openxmlformats.org/officeDocument/2006/relationships/hyperlink" Target="https://krvarshney.github.io/pubs/MahoneyVH2020.pdf" TargetMode="External"/><Relationship Id="rId7" Type="http://schemas.openxmlformats.org/officeDocument/2006/relationships/hyperlink" Target="https://aif360.res.ibm.com/" TargetMode="External"/><Relationship Id="rId8" Type="http://schemas.openxmlformats.org/officeDocument/2006/relationships/hyperlink" Target="https://arxiv.org/pdf/1908.09635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hyperlink" Target="mailto:dkanubala@aimsammi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7.png"/><Relationship Id="rId5" Type="http://schemas.openxmlformats.org/officeDocument/2006/relationships/hyperlink" Target="https://joshualoftus.com/talks/fairness/slides/tutorial2.html#5" TargetMode="External"/><Relationship Id="rId6" Type="http://schemas.openxmlformats.org/officeDocument/2006/relationships/image" Target="../media/image6.png"/><Relationship Id="rId7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hyperlink" Target="https://www.propublica.org/article/how-we-analyzed-the-compas-recidivism-algorith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/>
          <p:nvPr>
            <p:ph type="ctrTitle"/>
          </p:nvPr>
        </p:nvSpPr>
        <p:spPr>
          <a:xfrm>
            <a:off x="4340375" y="2924950"/>
            <a:ext cx="7749900" cy="10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/>
              <a:t>Designing Fair Machine Learning Model</a:t>
            </a:r>
            <a:endParaRPr b="1" sz="3500"/>
          </a:p>
        </p:txBody>
      </p:sp>
      <p:sp>
        <p:nvSpPr>
          <p:cNvPr id="211" name="Google Shape;211;p1"/>
          <p:cNvSpPr txBox="1"/>
          <p:nvPr>
            <p:ph idx="1" type="subTitle"/>
          </p:nvPr>
        </p:nvSpPr>
        <p:spPr>
          <a:xfrm>
            <a:off x="4986775" y="3567121"/>
            <a:ext cx="70089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GB" sz="2600"/>
              <a:t>Deborah D. Kanubala &amp; Angel Gabriel </a:t>
            </a:r>
            <a:endParaRPr/>
          </a:p>
        </p:txBody>
      </p:sp>
      <p:sp>
        <p:nvSpPr>
          <p:cNvPr id="212" name="Google Shape;212;p1"/>
          <p:cNvSpPr txBox="1"/>
          <p:nvPr/>
        </p:nvSpPr>
        <p:spPr>
          <a:xfrm>
            <a:off x="10459200" y="6240050"/>
            <a:ext cx="173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20.06.2025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66a86c6542_0_85"/>
          <p:cNvSpPr txBox="1"/>
          <p:nvPr>
            <p:ph idx="1" type="body"/>
          </p:nvPr>
        </p:nvSpPr>
        <p:spPr>
          <a:xfrm>
            <a:off x="397929" y="349050"/>
            <a:ext cx="45669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Error Estimation </a:t>
            </a:r>
            <a:endParaRPr b="1"/>
          </a:p>
        </p:txBody>
      </p:sp>
      <p:sp>
        <p:nvSpPr>
          <p:cNvPr id="294" name="Google Shape;294;g366a86c6542_0_85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5" name="Google Shape;295;g366a86c6542_0_85" title="Screenshot 2025-06-09 at 18.03.43.png"/>
          <p:cNvPicPr preferRelativeResize="0"/>
          <p:nvPr/>
        </p:nvPicPr>
        <p:blipFill rotWithShape="1">
          <a:blip r:embed="rId3">
            <a:alphaModFix/>
          </a:blip>
          <a:srcRect b="37449" l="0" r="0" t="0"/>
          <a:stretch/>
        </p:blipFill>
        <p:spPr>
          <a:xfrm>
            <a:off x="625875" y="1034848"/>
            <a:ext cx="10486001" cy="34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366a86c6542_0_85" title="Screenshot 2025-06-09 at 18.03.43.png"/>
          <p:cNvPicPr preferRelativeResize="0"/>
          <p:nvPr/>
        </p:nvPicPr>
        <p:blipFill rotWithShape="1">
          <a:blip r:embed="rId3">
            <a:alphaModFix/>
          </a:blip>
          <a:srcRect b="22537" l="0" r="0" t="64250"/>
          <a:stretch/>
        </p:blipFill>
        <p:spPr>
          <a:xfrm>
            <a:off x="2510102" y="4486600"/>
            <a:ext cx="7639777" cy="531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366a86c6542_0_85" title="Screenshot 2025-06-09 at 18.03.43.png"/>
          <p:cNvPicPr preferRelativeResize="0"/>
          <p:nvPr/>
        </p:nvPicPr>
        <p:blipFill rotWithShape="1">
          <a:blip r:embed="rId3">
            <a:alphaModFix/>
          </a:blip>
          <a:srcRect b="0" l="0" r="0" t="86788"/>
          <a:stretch/>
        </p:blipFill>
        <p:spPr>
          <a:xfrm>
            <a:off x="2768275" y="5537525"/>
            <a:ext cx="5996326" cy="41690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g366a86c6542_0_85"/>
          <p:cNvSpPr/>
          <p:nvPr/>
        </p:nvSpPr>
        <p:spPr>
          <a:xfrm>
            <a:off x="2989187" y="5487475"/>
            <a:ext cx="5759400" cy="417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299" name="Google Shape;299;g366a86c6542_0_85"/>
          <p:cNvSpPr/>
          <p:nvPr/>
        </p:nvSpPr>
        <p:spPr>
          <a:xfrm>
            <a:off x="6302501" y="4486588"/>
            <a:ext cx="3196200" cy="4170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300" name="Google Shape;300;g366a86c6542_0_85"/>
          <p:cNvSpPr/>
          <p:nvPr/>
        </p:nvSpPr>
        <p:spPr>
          <a:xfrm>
            <a:off x="2098926" y="4486600"/>
            <a:ext cx="3196200" cy="4170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66a86c6542_0_112"/>
          <p:cNvSpPr txBox="1"/>
          <p:nvPr>
            <p:ph idx="1" type="body"/>
          </p:nvPr>
        </p:nvSpPr>
        <p:spPr>
          <a:xfrm>
            <a:off x="397929" y="349050"/>
            <a:ext cx="45669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Error Estimation </a:t>
            </a:r>
            <a:endParaRPr b="1"/>
          </a:p>
        </p:txBody>
      </p:sp>
      <p:pic>
        <p:nvPicPr>
          <p:cNvPr id="307" name="Google Shape;307;g366a86c6542_0_112" title="Screenshot 2025-06-09 at 18.07.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025" y="904925"/>
            <a:ext cx="8394899" cy="4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366a86c6542_0_112"/>
          <p:cNvSpPr/>
          <p:nvPr/>
        </p:nvSpPr>
        <p:spPr>
          <a:xfrm>
            <a:off x="1624025" y="4519175"/>
            <a:ext cx="8313000" cy="5211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309" name="Google Shape;309;g366a86c6542_0_112"/>
          <p:cNvSpPr/>
          <p:nvPr/>
        </p:nvSpPr>
        <p:spPr>
          <a:xfrm>
            <a:off x="2430200" y="5295725"/>
            <a:ext cx="6578400" cy="521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66a86c6542_0_92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/>
              <a:t>Why Fairness is Hard</a:t>
            </a:r>
            <a:endParaRPr/>
          </a:p>
        </p:txBody>
      </p:sp>
      <p:sp>
        <p:nvSpPr>
          <p:cNvPr id="316" name="Google Shape;316;g366a86c6542_0_92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17" name="Google Shape;317;g366a86c6542_0_92" title="Screenshot 2025-06-09 at 18.08.01.png"/>
          <p:cNvPicPr preferRelativeResize="0"/>
          <p:nvPr/>
        </p:nvPicPr>
        <p:blipFill rotWithShape="1">
          <a:blip r:embed="rId3">
            <a:alphaModFix/>
          </a:blip>
          <a:srcRect b="0" l="0" r="0" t="3072"/>
          <a:stretch/>
        </p:blipFill>
        <p:spPr>
          <a:xfrm>
            <a:off x="1783750" y="1187025"/>
            <a:ext cx="8063498" cy="480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366a86c6542_0_92"/>
          <p:cNvSpPr/>
          <p:nvPr/>
        </p:nvSpPr>
        <p:spPr>
          <a:xfrm>
            <a:off x="2669800" y="5625175"/>
            <a:ext cx="6229200" cy="36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319" name="Google Shape;319;g366a86c6542_0_92"/>
          <p:cNvSpPr/>
          <p:nvPr/>
        </p:nvSpPr>
        <p:spPr>
          <a:xfrm>
            <a:off x="1783750" y="4551775"/>
            <a:ext cx="7933800" cy="9576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66a86c6542_0_99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/>
              <a:t>Why Fairness is Hard</a:t>
            </a:r>
            <a:endParaRPr/>
          </a:p>
        </p:txBody>
      </p:sp>
      <p:sp>
        <p:nvSpPr>
          <p:cNvPr id="326" name="Google Shape;326;g366a86c6542_0_99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27" name="Google Shape;327;g366a86c6542_0_99" title="Screenshot 2025-06-09 at 18.08.20.png"/>
          <p:cNvPicPr preferRelativeResize="0"/>
          <p:nvPr/>
        </p:nvPicPr>
        <p:blipFill rotWithShape="1">
          <a:blip r:embed="rId3">
            <a:alphaModFix/>
          </a:blip>
          <a:srcRect b="0" l="8418" r="12014" t="65454"/>
          <a:stretch/>
        </p:blipFill>
        <p:spPr>
          <a:xfrm>
            <a:off x="2969249" y="4451325"/>
            <a:ext cx="6770376" cy="16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g366a86c6542_0_99" title="Screenshot 2025-06-09 at 18.08.20.png"/>
          <p:cNvPicPr preferRelativeResize="0"/>
          <p:nvPr/>
        </p:nvPicPr>
        <p:blipFill rotWithShape="1">
          <a:blip r:embed="rId3">
            <a:alphaModFix/>
          </a:blip>
          <a:srcRect b="41252" l="0" r="0" t="0"/>
          <a:stretch/>
        </p:blipFill>
        <p:spPr>
          <a:xfrm>
            <a:off x="1774875" y="1404000"/>
            <a:ext cx="8418377" cy="28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366a86c6542_0_99"/>
          <p:cNvSpPr/>
          <p:nvPr/>
        </p:nvSpPr>
        <p:spPr>
          <a:xfrm>
            <a:off x="2719700" y="4573725"/>
            <a:ext cx="7087500" cy="14478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330" name="Google Shape;330;g366a86c6542_0_99"/>
          <p:cNvSpPr/>
          <p:nvPr/>
        </p:nvSpPr>
        <p:spPr>
          <a:xfrm>
            <a:off x="44375" y="4091950"/>
            <a:ext cx="2545500" cy="1779900"/>
          </a:xfrm>
          <a:prstGeom prst="cloudCallout">
            <a:avLst>
              <a:gd fmla="val 63774" name="adj1"/>
              <a:gd fmla="val 34127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Fairness through unawareness</a:t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66b7d3f35b_0_0"/>
          <p:cNvSpPr txBox="1"/>
          <p:nvPr>
            <p:ph idx="1" type="body"/>
          </p:nvPr>
        </p:nvSpPr>
        <p:spPr>
          <a:xfrm>
            <a:off x="382433" y="4949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/>
              <a:t>Why </a:t>
            </a:r>
            <a:r>
              <a:rPr b="1" lang="en-GB">
                <a:solidFill>
                  <a:srgbClr val="FF0000"/>
                </a:solidFill>
              </a:rPr>
              <a:t>Fairness</a:t>
            </a:r>
            <a:r>
              <a:rPr b="1" lang="en-GB"/>
              <a:t> is hard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366b7d3f35b_0_0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338" name="Google Shape;338;g366b7d3f35b_0_0"/>
          <p:cNvGraphicFramePr/>
          <p:nvPr/>
        </p:nvGraphicFramePr>
        <p:xfrm>
          <a:off x="484188" y="1941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{9646BB3F-99D9-41D9-95E4-6D2591F9B59D}</a:tableStyleId>
              </a:tblPr>
              <a:tblGrid>
                <a:gridCol w="1841450"/>
                <a:gridCol w="5279200"/>
                <a:gridCol w="4233425"/>
              </a:tblGrid>
              <a:tr h="665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200">
                          <a:solidFill>
                            <a:srgbClr val="0000FF"/>
                          </a:solidFill>
                        </a:rPr>
                        <a:t>⚖️ Tension</a:t>
                      </a:r>
                      <a:endParaRPr b="1" sz="2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200">
                          <a:solidFill>
                            <a:srgbClr val="0000FF"/>
                          </a:solidFill>
                        </a:rPr>
                        <a:t>💡 What it looks like in practice</a:t>
                      </a:r>
                      <a:endParaRPr b="1" sz="2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2200">
                          <a:solidFill>
                            <a:srgbClr val="0000FF"/>
                          </a:solidFill>
                        </a:rPr>
                        <a:t>🚀 Take-away</a:t>
                      </a:r>
                      <a:endParaRPr b="1" sz="2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Which metric to satisfy?</a:t>
                      </a:r>
                      <a:endParaRPr b="1"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Demographic parity, equalized odds, calibration, predictive parity … you can’t have them all at once ( </a:t>
                      </a:r>
                      <a:r>
                        <a:rPr i="1" lang="en-GB"/>
                        <a:t>impossibility theorems</a:t>
                      </a:r>
                      <a:r>
                        <a:rPr lang="en-GB"/>
                        <a:t> ). Choosing one redistributes harm/benefit.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Metric choice is a </a:t>
                      </a:r>
                      <a:r>
                        <a:rPr b="1" lang="en-GB"/>
                        <a:t>normative</a:t>
                      </a:r>
                      <a:r>
                        <a:rPr lang="en-GB"/>
                        <a:t> decision, not only technical.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“Fairness through unawareness” doesn’t work</a:t>
                      </a:r>
                      <a:endParaRPr b="1"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Dropping the sensitive feature leaves proxies (zip code ⇒ race, career gaps ⇒ gender). The model re-learns group labels and bias becomes harder to spot.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Blindness ≠ fairness; </a:t>
                      </a:r>
                      <a:r>
                        <a:rPr b="1" lang="en-GB"/>
                        <a:t>auditable visibility</a:t>
                      </a:r>
                      <a:r>
                        <a:rPr lang="en-GB"/>
                        <a:t> is required.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Data imbalance &amp; representation</a:t>
                      </a:r>
                      <a:endParaRPr b="1"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Minority classes often have sparse, noisy labels; majority groups dominate the loss signal. Over-sampling or re-weighting can help, but may inflate variance.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Garbage in → garbage out; </a:t>
                      </a:r>
                      <a:r>
                        <a:rPr b="1" lang="en-GB"/>
                        <a:t>fix upstream data</a:t>
                      </a:r>
                      <a:r>
                        <a:rPr lang="en-GB"/>
                        <a:t> as well as models.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2c846e064_0_487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Types </a:t>
            </a:r>
            <a:r>
              <a:rPr b="1" lang="en-GB">
                <a:solidFill>
                  <a:srgbClr val="FF0000"/>
                </a:solidFill>
              </a:rPr>
              <a:t>of Fairness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45" name="Google Shape;345;g352c846e064_0_487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46" name="Google Shape;346;g352c846e064_0_487"/>
          <p:cNvSpPr txBox="1"/>
          <p:nvPr/>
        </p:nvSpPr>
        <p:spPr>
          <a:xfrm>
            <a:off x="242325" y="1442625"/>
            <a:ext cx="11498700" cy="43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80"/>
              </a:solidFill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Quattrocento Sans"/>
              <a:buChar char="●"/>
            </a:pPr>
            <a:r>
              <a:rPr b="1" lang="en-GB" sz="2300" u="sng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Individual Fairness:</a:t>
            </a:r>
            <a:r>
              <a:rPr b="1" lang="en-GB" sz="23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Similar individuals should be treated similarly.</a:t>
            </a:r>
            <a:endParaRPr b="1" sz="23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Quattrocento Sans"/>
              <a:buChar char="●"/>
            </a:pPr>
            <a:r>
              <a:rPr b="1" lang="en-GB" sz="2300" u="sng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Group Fairness: </a:t>
            </a:r>
            <a:r>
              <a:rPr b="1" lang="en-GB" sz="23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Outcomes of a decision making system should not differ systematically between two demographic groups.</a:t>
            </a:r>
            <a:endParaRPr b="1" sz="23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Quattrocento Sans"/>
              <a:buChar char="●"/>
            </a:pPr>
            <a:r>
              <a:rPr b="1" lang="en-GB" sz="2300" u="sng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Counterfactual Fairness:</a:t>
            </a:r>
            <a:r>
              <a:rPr b="1" lang="en-GB" sz="23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Outcomes of an algorithm would not changed if in a counterfactual world if the individual had a different demographic characteristics.</a:t>
            </a:r>
            <a:endParaRPr b="1" sz="23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2c846e064_0_495"/>
          <p:cNvSpPr txBox="1"/>
          <p:nvPr>
            <p:ph idx="1" type="body"/>
          </p:nvPr>
        </p:nvSpPr>
        <p:spPr>
          <a:xfrm>
            <a:off x="0" y="2743200"/>
            <a:ext cx="121920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365C0"/>
                </a:solidFill>
              </a:rPr>
              <a:t>Part II: </a:t>
            </a:r>
            <a:r>
              <a:rPr b="1" lang="en-GB">
                <a:solidFill>
                  <a:srgbClr val="0365C0"/>
                </a:solidFill>
              </a:rPr>
              <a:t>Measuring Discrimination</a:t>
            </a:r>
            <a:endParaRPr b="1">
              <a:solidFill>
                <a:srgbClr val="0365C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352c846e064_0_495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6127b2e9e0_0_20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Demographic Parity</a:t>
            </a:r>
            <a:endParaRPr b="1"/>
          </a:p>
        </p:txBody>
      </p:sp>
      <p:sp>
        <p:nvSpPr>
          <p:cNvPr id="360" name="Google Shape;360;g36127b2e9e0_0_20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1" name="Google Shape;361;g36127b2e9e0_0_20"/>
          <p:cNvSpPr txBox="1"/>
          <p:nvPr>
            <p:ph idx="2" type="body"/>
          </p:nvPr>
        </p:nvSpPr>
        <p:spPr>
          <a:xfrm>
            <a:off x="136200" y="1674350"/>
            <a:ext cx="5959800" cy="9084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Demographic parity is a fairness metric whose goal is to ensure a machine learning model’s predictions are </a:t>
            </a:r>
            <a:r>
              <a:rPr b="1" lang="en-GB" sz="1600">
                <a:solidFill>
                  <a:srgbClr val="FF0000"/>
                </a:solidFill>
              </a:rPr>
              <a:t>independent</a:t>
            </a:r>
            <a:r>
              <a:rPr b="1" lang="en-GB" sz="1600">
                <a:solidFill>
                  <a:schemeClr val="dk1"/>
                </a:solidFill>
              </a:rPr>
              <a:t> of membership in a sensitive group.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362" name="Google Shape;362;g36127b2e9e0_0_20" title="Screenshot 2025-06-09 at 18.20.11.png"/>
          <p:cNvPicPr preferRelativeResize="0"/>
          <p:nvPr/>
        </p:nvPicPr>
        <p:blipFill rotWithShape="1">
          <a:blip r:embed="rId3">
            <a:alphaModFix/>
          </a:blip>
          <a:srcRect b="4266" l="36699" r="1837" t="7402"/>
          <a:stretch/>
        </p:blipFill>
        <p:spPr>
          <a:xfrm>
            <a:off x="5770675" y="2582750"/>
            <a:ext cx="6039425" cy="250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g36127b2e9e0_0_20" title="Screenshot 2025-06-09 at 18.20.11.png"/>
          <p:cNvPicPr preferRelativeResize="0"/>
          <p:nvPr/>
        </p:nvPicPr>
        <p:blipFill rotWithShape="1">
          <a:blip r:embed="rId4">
            <a:alphaModFix/>
          </a:blip>
          <a:srcRect b="33665" l="0" r="68879" t="28761"/>
          <a:stretch/>
        </p:blipFill>
        <p:spPr>
          <a:xfrm>
            <a:off x="7564626" y="5091425"/>
            <a:ext cx="2789651" cy="97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g36127b2e9e0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974" y="3783475"/>
            <a:ext cx="4218926" cy="51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6127b2e9e0_0_27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Equalized Odds</a:t>
            </a:r>
            <a:endParaRPr b="1"/>
          </a:p>
        </p:txBody>
      </p:sp>
      <p:sp>
        <p:nvSpPr>
          <p:cNvPr id="371" name="Google Shape;371;g36127b2e9e0_0_27"/>
          <p:cNvSpPr txBox="1"/>
          <p:nvPr>
            <p:ph idx="2" type="body"/>
          </p:nvPr>
        </p:nvSpPr>
        <p:spPr>
          <a:xfrm>
            <a:off x="249375" y="1555750"/>
            <a:ext cx="5846700" cy="34923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The goal of the equalized odds fairness metric is to ensure a machine learning model performs equally well for different groups.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It requires that the machine learning model’s predictions are not only independent of sensitive group membership, but that groups have the same </a:t>
            </a:r>
            <a:r>
              <a:rPr b="1" lang="en-GB" sz="1600">
                <a:solidFill>
                  <a:srgbClr val="FF0000"/>
                </a:solidFill>
              </a:rPr>
              <a:t>false positive rates </a:t>
            </a:r>
            <a:r>
              <a:rPr b="1" lang="en-GB" sz="1600">
                <a:solidFill>
                  <a:schemeClr val="dk1"/>
                </a:solidFill>
              </a:rPr>
              <a:t>and </a:t>
            </a:r>
            <a:r>
              <a:rPr b="1" lang="en-GB" sz="1600">
                <a:solidFill>
                  <a:srgbClr val="0000FF"/>
                </a:solidFill>
              </a:rPr>
              <a:t>true positive rates.</a:t>
            </a:r>
            <a:r>
              <a:rPr b="1" lang="en-GB" sz="1600">
                <a:solidFill>
                  <a:schemeClr val="dk1"/>
                </a:solidFill>
              </a:rPr>
              <a:t> 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372" name="Google Shape;372;g36127b2e9e0_0_27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73" name="Google Shape;373;g36127b2e9e0_0_27" title="TPR_FP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475" y="1187244"/>
            <a:ext cx="5791123" cy="386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66a86c6542_0_154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Equality of Opportunity</a:t>
            </a:r>
            <a:endParaRPr b="1"/>
          </a:p>
        </p:txBody>
      </p:sp>
      <p:sp>
        <p:nvSpPr>
          <p:cNvPr id="380" name="Google Shape;380;g366a86c6542_0_154"/>
          <p:cNvSpPr txBox="1"/>
          <p:nvPr>
            <p:ph idx="2" type="body"/>
          </p:nvPr>
        </p:nvSpPr>
        <p:spPr>
          <a:xfrm>
            <a:off x="249375" y="1555750"/>
            <a:ext cx="4706400" cy="10194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Equal opportunity is a relaxed version of equalized odds that only considers </a:t>
            </a:r>
            <a:r>
              <a:rPr b="1" lang="en-GB" sz="1600">
                <a:solidFill>
                  <a:srgbClr val="FF0000"/>
                </a:solidFill>
              </a:rPr>
              <a:t>conditional expectations</a:t>
            </a:r>
            <a:r>
              <a:rPr b="1" lang="en-GB" sz="1600">
                <a:solidFill>
                  <a:schemeClr val="dk1"/>
                </a:solidFill>
              </a:rPr>
              <a:t> with respect to positive labels, i.e., 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381" name="Google Shape;381;g366a86c6542_0_154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82" name="Google Shape;382;g366a86c6542_0_154" title="Screenshot 2025-06-09 at 18.28.16.png"/>
          <p:cNvPicPr preferRelativeResize="0"/>
          <p:nvPr/>
        </p:nvPicPr>
        <p:blipFill rotWithShape="1">
          <a:blip r:embed="rId3">
            <a:alphaModFix/>
          </a:blip>
          <a:srcRect b="5299" l="37386" r="0" t="6368"/>
          <a:stretch/>
        </p:blipFill>
        <p:spPr>
          <a:xfrm>
            <a:off x="6016383" y="2622550"/>
            <a:ext cx="6249543" cy="240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g366a86c6542_0_154" title="Screenshot 2025-06-09 at 18.28.16.png"/>
          <p:cNvPicPr preferRelativeResize="0"/>
          <p:nvPr/>
        </p:nvPicPr>
        <p:blipFill rotWithShape="1">
          <a:blip r:embed="rId4">
            <a:alphaModFix/>
          </a:blip>
          <a:srcRect b="24703" l="0" r="66308" t="29448"/>
          <a:stretch/>
        </p:blipFill>
        <p:spPr>
          <a:xfrm>
            <a:off x="7882432" y="5142750"/>
            <a:ext cx="2680244" cy="99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g366a86c6542_0_154"/>
          <p:cNvPicPr preferRelativeResize="0"/>
          <p:nvPr/>
        </p:nvPicPr>
        <p:blipFill rotWithShape="1">
          <a:blip r:embed="rId5">
            <a:alphaModFix/>
          </a:blip>
          <a:srcRect b="56909" l="0" r="0" t="0"/>
          <a:stretch/>
        </p:blipFill>
        <p:spPr>
          <a:xfrm>
            <a:off x="0" y="3339300"/>
            <a:ext cx="5820424" cy="4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2c846e064_0_7"/>
          <p:cNvSpPr txBox="1"/>
          <p:nvPr>
            <p:ph idx="1" type="body"/>
          </p:nvPr>
        </p:nvSpPr>
        <p:spPr>
          <a:xfrm>
            <a:off x="255983" y="376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Quattrocento Sans"/>
              <a:buNone/>
            </a:pPr>
            <a:r>
              <a:rPr b="1" lang="en-GB" sz="3200">
                <a:solidFill>
                  <a:schemeClr val="accent1"/>
                </a:solidFill>
              </a:rPr>
              <a:t>Content</a:t>
            </a:r>
            <a:r>
              <a:rPr b="1" lang="en-GB" sz="3200"/>
              <a:t> </a:t>
            </a:r>
            <a:endParaRPr b="1" sz="3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52c846e064_0_7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0" name="Google Shape;220;g352c846e064_0_7"/>
          <p:cNvSpPr txBox="1"/>
          <p:nvPr>
            <p:ph idx="1" type="body"/>
          </p:nvPr>
        </p:nvSpPr>
        <p:spPr>
          <a:xfrm>
            <a:off x="219375" y="1143750"/>
            <a:ext cx="11593200" cy="50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365C0"/>
              </a:buClr>
              <a:buSzPts val="1800"/>
              <a:buFont typeface="Quattrocento Sans"/>
              <a:buChar char="●"/>
            </a:pPr>
            <a:r>
              <a:rPr b="1" lang="en-GB" sz="1800">
                <a:solidFill>
                  <a:srgbClr val="0365C0"/>
                </a:solidFill>
              </a:rPr>
              <a:t>Motivation</a:t>
            </a:r>
            <a:endParaRPr b="1" sz="1800">
              <a:solidFill>
                <a:srgbClr val="0365C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Why Fairness is hard problem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Sources of discrimination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Case Study of COMPASS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365C0"/>
              </a:buClr>
              <a:buSzPts val="1800"/>
              <a:buFont typeface="Quattrocento Sans"/>
              <a:buChar char="●"/>
            </a:pPr>
            <a:r>
              <a:rPr b="1" lang="en-GB" sz="1800">
                <a:solidFill>
                  <a:srgbClr val="0365C0"/>
                </a:solidFill>
              </a:rPr>
              <a:t>Measuring Discrimination</a:t>
            </a:r>
            <a:endParaRPr b="1" sz="1800">
              <a:solidFill>
                <a:srgbClr val="0365C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Demographic Parity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Equality of opportunity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Equalized</a:t>
            </a: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 odds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365C0"/>
              </a:buClr>
              <a:buSzPts val="1800"/>
              <a:buFont typeface="Quattrocento Sans"/>
              <a:buChar char="●"/>
            </a:pPr>
            <a:r>
              <a:rPr b="1" lang="en-GB" sz="1800">
                <a:solidFill>
                  <a:srgbClr val="0365C0"/>
                </a:solidFill>
              </a:rPr>
              <a:t>Mitigation </a:t>
            </a:r>
            <a:r>
              <a:rPr b="1" lang="en-GB" sz="1800">
                <a:solidFill>
                  <a:srgbClr val="0365C0"/>
                </a:solidFill>
              </a:rPr>
              <a:t>Approaches</a:t>
            </a:r>
            <a:endParaRPr b="1" sz="1800">
              <a:solidFill>
                <a:srgbClr val="0365C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Preprocessing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Reweighting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Inprocessing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Using </a:t>
            </a: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Lagrangian</a:t>
            </a: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Approach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Post Post </a:t>
            </a: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processing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</a:pPr>
            <a:r>
              <a:rPr lang="en-GB" sz="1800">
                <a:latin typeface="Quattrocento Sans"/>
                <a:ea typeface="Quattrocento Sans"/>
                <a:cs typeface="Quattrocento Sans"/>
                <a:sym typeface="Quattrocento Sans"/>
              </a:rPr>
              <a:t>Equalized Odds/Equality of opportunity</a:t>
            </a:r>
            <a:endParaRPr sz="2000">
              <a:solidFill>
                <a:srgbClr val="0365C0"/>
              </a:solidFill>
            </a:endParaRPr>
          </a:p>
          <a:p>
            <a:pPr indent="0" lvl="0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1" marL="4572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6127b2e9e0_0_34"/>
          <p:cNvSpPr txBox="1"/>
          <p:nvPr>
            <p:ph idx="1" type="body"/>
          </p:nvPr>
        </p:nvSpPr>
        <p:spPr>
          <a:xfrm>
            <a:off x="613400" y="3104250"/>
            <a:ext cx="11659500" cy="194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14181E"/>
                </a:solidFill>
              </a:rPr>
              <a:t>Interactive tool </a:t>
            </a:r>
            <a:r>
              <a:rPr b="1" lang="en-GB" sz="2800" u="sng">
                <a:solidFill>
                  <a:schemeClr val="hlink"/>
                </a:solidFill>
                <a:hlinkClick r:id="rId3"/>
              </a:rPr>
              <a:t>https://research.google.com/bigpicture/attacking-discrimination-in-ml/</a:t>
            </a:r>
            <a:endParaRPr b="1" sz="2800">
              <a:solidFill>
                <a:srgbClr val="14181E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14181E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6127b2e9e0_0_34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52c846e064_0_508"/>
          <p:cNvSpPr txBox="1"/>
          <p:nvPr>
            <p:ph idx="1" type="body"/>
          </p:nvPr>
        </p:nvSpPr>
        <p:spPr>
          <a:xfrm>
            <a:off x="0" y="2743200"/>
            <a:ext cx="121920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365C0"/>
                </a:solidFill>
              </a:rPr>
              <a:t>Part III: </a:t>
            </a:r>
            <a:r>
              <a:rPr b="1" lang="en-GB">
                <a:solidFill>
                  <a:srgbClr val="0365C0"/>
                </a:solidFill>
              </a:rPr>
              <a:t>Mitigation Discrimination</a:t>
            </a:r>
            <a:endParaRPr b="1">
              <a:solidFill>
                <a:srgbClr val="0365C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352c846e064_0_508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66ad061f86_0_4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Fairness Mitigation Approaches</a:t>
            </a:r>
            <a:endParaRPr b="1"/>
          </a:p>
        </p:txBody>
      </p:sp>
      <p:sp>
        <p:nvSpPr>
          <p:cNvPr id="405" name="Google Shape;405;g366ad061f86_0_4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6" name="Google Shape;406;g366ad061f86_0_4" title="Screenshot 2025-06-09 at 19.21.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4" y="1555749"/>
            <a:ext cx="9290772" cy="43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g366ad061f86_0_4"/>
          <p:cNvSpPr txBox="1"/>
          <p:nvPr/>
        </p:nvSpPr>
        <p:spPr>
          <a:xfrm>
            <a:off x="2068325" y="6419325"/>
            <a:ext cx="9223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Picture from Core ML Lecture Saarland </a:t>
            </a:r>
            <a:r>
              <a:rPr lang="en-GB">
                <a:solidFill>
                  <a:schemeClr val="lt1"/>
                </a:solidFill>
              </a:rPr>
              <a:t>University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8" name="Google Shape;408;g366ad061f86_0_4"/>
          <p:cNvSpPr/>
          <p:nvPr/>
        </p:nvSpPr>
        <p:spPr>
          <a:xfrm>
            <a:off x="2360150" y="5168650"/>
            <a:ext cx="4492200" cy="79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66b7d3f35b_0_11"/>
          <p:cNvSpPr txBox="1"/>
          <p:nvPr>
            <p:ph idx="1" type="body"/>
          </p:nvPr>
        </p:nvSpPr>
        <p:spPr>
          <a:xfrm>
            <a:off x="397933" y="765169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Pre Processing </a:t>
            </a:r>
            <a:r>
              <a:rPr b="1" lang="en-GB"/>
              <a:t>Approach</a:t>
            </a:r>
            <a:endParaRPr b="1"/>
          </a:p>
        </p:txBody>
      </p:sp>
      <p:sp>
        <p:nvSpPr>
          <p:cNvPr id="415" name="Google Shape;415;g366b7d3f35b_0_11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6" name="Google Shape;416;g366b7d3f35b_0_11"/>
          <p:cNvSpPr txBox="1"/>
          <p:nvPr/>
        </p:nvSpPr>
        <p:spPr>
          <a:xfrm>
            <a:off x="548125" y="1921175"/>
            <a:ext cx="10245300" cy="18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Quattrocento Sans"/>
              <a:buChar char="●"/>
            </a:pPr>
            <a:r>
              <a:rPr lang="en-GB" sz="2000">
                <a:latin typeface="Quattrocento Sans"/>
                <a:ea typeface="Quattrocento Sans"/>
                <a:cs typeface="Quattrocento Sans"/>
                <a:sym typeface="Quattrocento Sans"/>
              </a:rPr>
              <a:t>Reweighting </a:t>
            </a:r>
            <a:r>
              <a:rPr lang="en-GB" sz="2000">
                <a:solidFill>
                  <a:srgbClr val="242424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generates weights for the training samples in each (group, label) combination differently, ensuring fairness before classification</a:t>
            </a:r>
            <a:endParaRPr sz="2000">
              <a:solidFill>
                <a:srgbClr val="242424"/>
              </a:solidFill>
              <a:highlight>
                <a:srgbClr val="FFFFFF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424"/>
              </a:solidFill>
              <a:highlight>
                <a:srgbClr val="FFFFFF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2000"/>
              <a:buFont typeface="Quattrocento Sans"/>
              <a:buChar char="●"/>
            </a:pPr>
            <a:r>
              <a:rPr lang="en-GB" sz="2000">
                <a:solidFill>
                  <a:srgbClr val="242424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Higher weights are assigned to instances that are underrepresented and lower weights are assigned to instances that are overrepresented.</a:t>
            </a:r>
            <a:endParaRPr sz="2000">
              <a:solidFill>
                <a:srgbClr val="242424"/>
              </a:solidFill>
              <a:highlight>
                <a:srgbClr val="FFFFFF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7" name="Google Shape;417;g366b7d3f35b_0_11"/>
          <p:cNvSpPr txBox="1"/>
          <p:nvPr/>
        </p:nvSpPr>
        <p:spPr>
          <a:xfrm>
            <a:off x="484200" y="4194375"/>
            <a:ext cx="102453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0000"/>
                </a:solidFill>
              </a:rPr>
              <a:t>Additional methods:</a:t>
            </a:r>
            <a:endParaRPr b="1" u="sng">
              <a:solidFill>
                <a:srgbClr val="FF0000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u="sng">
                <a:solidFill>
                  <a:schemeClr val="dk1"/>
                </a:solidFill>
              </a:rPr>
              <a:t>Fair Representations</a:t>
            </a:r>
            <a:endParaRPr b="1" u="sng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80"/>
                </a:solidFill>
              </a:rPr>
              <a:t>Finds a latent representation that encodes the data well.</a:t>
            </a:r>
            <a:endParaRPr>
              <a:solidFill>
                <a:srgbClr val="00008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80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u="sng">
                <a:solidFill>
                  <a:schemeClr val="dk1"/>
                </a:solidFill>
              </a:rPr>
              <a:t>Disparate Impact Remover</a:t>
            </a:r>
            <a:endParaRPr b="1" u="sng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80"/>
                </a:solidFill>
              </a:rPr>
              <a:t>Edits feature values to increase group fairness while preserving rank ordering within groups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66ad061f86_0_12"/>
          <p:cNvSpPr txBox="1"/>
          <p:nvPr>
            <p:ph idx="1" type="body"/>
          </p:nvPr>
        </p:nvSpPr>
        <p:spPr>
          <a:xfrm>
            <a:off x="168633" y="25849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In Processing Approach</a:t>
            </a:r>
            <a:endParaRPr b="1"/>
          </a:p>
        </p:txBody>
      </p:sp>
      <p:sp>
        <p:nvSpPr>
          <p:cNvPr id="424" name="Google Shape;424;g366ad061f86_0_12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25" name="Google Shape;425;g366ad061f86_0_12" title="Screenshot 2025-06-09 at 19.23.39.png"/>
          <p:cNvPicPr preferRelativeResize="0"/>
          <p:nvPr/>
        </p:nvPicPr>
        <p:blipFill rotWithShape="1">
          <a:blip r:embed="rId3">
            <a:alphaModFix/>
          </a:blip>
          <a:srcRect b="0" l="0" r="0" t="16888"/>
          <a:stretch/>
        </p:blipFill>
        <p:spPr>
          <a:xfrm>
            <a:off x="488823" y="3920888"/>
            <a:ext cx="8226116" cy="5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g366ad061f86_0_12"/>
          <p:cNvSpPr txBox="1"/>
          <p:nvPr/>
        </p:nvSpPr>
        <p:spPr>
          <a:xfrm>
            <a:off x="0" y="1034850"/>
            <a:ext cx="60393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202124"/>
                </a:solidFill>
              </a:rPr>
              <a:t>Example using Demographic Parity as a metric</a:t>
            </a:r>
            <a:endParaRPr b="1" sz="1800">
              <a:solidFill>
                <a:srgbClr val="202124"/>
              </a:solidFill>
            </a:endParaRPr>
          </a:p>
        </p:txBody>
      </p:sp>
      <p:sp>
        <p:nvSpPr>
          <p:cNvPr id="427" name="Google Shape;427;g366ad061f86_0_12"/>
          <p:cNvSpPr/>
          <p:nvPr/>
        </p:nvSpPr>
        <p:spPr>
          <a:xfrm rot="-2894053">
            <a:off x="2660354" y="4685580"/>
            <a:ext cx="917447" cy="9139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366ad061f86_0_12"/>
          <p:cNvSpPr/>
          <p:nvPr/>
        </p:nvSpPr>
        <p:spPr>
          <a:xfrm rot="-5400000">
            <a:off x="6158046" y="2288457"/>
            <a:ext cx="570600" cy="4806600"/>
          </a:xfrm>
          <a:prstGeom prst="leftBrace">
            <a:avLst>
              <a:gd fmla="val 50000" name="adj1"/>
              <a:gd fmla="val 49603" name="adj2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366ad061f86_0_12"/>
          <p:cNvSpPr/>
          <p:nvPr/>
        </p:nvSpPr>
        <p:spPr>
          <a:xfrm>
            <a:off x="1624029" y="5165337"/>
            <a:ext cx="1986600" cy="7056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Controls the strength of fairness</a:t>
            </a:r>
            <a:endParaRPr b="1" sz="1600"/>
          </a:p>
        </p:txBody>
      </p:sp>
      <p:sp>
        <p:nvSpPr>
          <p:cNvPr id="430" name="Google Shape;430;g366ad061f86_0_12"/>
          <p:cNvSpPr/>
          <p:nvPr/>
        </p:nvSpPr>
        <p:spPr>
          <a:xfrm>
            <a:off x="4417758" y="5051629"/>
            <a:ext cx="4051200" cy="933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Fairness</a:t>
            </a:r>
            <a:r>
              <a:rPr b="1" lang="en-GB" sz="1600"/>
              <a:t> metric. For example, here it </a:t>
            </a:r>
            <a:r>
              <a:rPr b="1" lang="en-GB" sz="1600"/>
              <a:t>demographic</a:t>
            </a:r>
            <a:r>
              <a:rPr b="1" lang="en-GB" sz="1600"/>
              <a:t> parity bit can be replace with equality of </a:t>
            </a:r>
            <a:r>
              <a:rPr b="1" lang="en-GB" sz="1600"/>
              <a:t>opportunity</a:t>
            </a:r>
            <a:r>
              <a:rPr b="1" lang="en-GB" sz="1600"/>
              <a:t> etc</a:t>
            </a:r>
            <a:endParaRPr b="1" sz="1600"/>
          </a:p>
        </p:txBody>
      </p:sp>
      <p:sp>
        <p:nvSpPr>
          <p:cNvPr id="431" name="Google Shape;431;g366ad061f86_0_12"/>
          <p:cNvSpPr/>
          <p:nvPr/>
        </p:nvSpPr>
        <p:spPr>
          <a:xfrm>
            <a:off x="1771277" y="2217812"/>
            <a:ext cx="2923800" cy="7623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MLE loss binary cross entropy. Can be squared, hinge etc</a:t>
            </a:r>
            <a:endParaRPr b="1" sz="1600"/>
          </a:p>
        </p:txBody>
      </p:sp>
      <p:sp>
        <p:nvSpPr>
          <p:cNvPr id="432" name="Google Shape;432;g366ad061f86_0_12"/>
          <p:cNvSpPr txBox="1"/>
          <p:nvPr/>
        </p:nvSpPr>
        <p:spPr>
          <a:xfrm>
            <a:off x="7012725" y="105750"/>
            <a:ext cx="4905600" cy="3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</a:pPr>
            <a:r>
              <a:rPr b="1" lang="en-GB" sz="1800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Adversarial Debiasing</a:t>
            </a:r>
            <a:endParaRPr b="1" sz="1800" u="sng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8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Learns classifier to maximize prediction accuracy and simultaneously reduces adversary’s ability to determine protected attribute from predictions</a:t>
            </a:r>
            <a:endParaRPr b="1" sz="1800" u="sng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</a:pPr>
            <a:r>
              <a:rPr b="1" lang="en-GB" sz="1800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Prejudice Remover</a:t>
            </a:r>
            <a:endParaRPr b="1" sz="1800" u="sng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8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Adds a discrimination aware regularization term to the learning objective</a:t>
            </a:r>
            <a:endParaRPr b="1" sz="1800" u="sng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</a:pPr>
            <a:r>
              <a:rPr b="1" lang="en-GB" sz="1800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Meta Fair Classifier</a:t>
            </a:r>
            <a:endParaRPr b="1" sz="1800" u="sng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8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Takes fairness metric as part of the input and returns a classifier optimized for the metrics</a:t>
            </a:r>
            <a:endParaRPr sz="1800">
              <a:solidFill>
                <a:srgbClr val="00008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8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80"/>
              </a:solidFill>
            </a:endParaRPr>
          </a:p>
        </p:txBody>
      </p:sp>
      <p:sp>
        <p:nvSpPr>
          <p:cNvPr id="433" name="Google Shape;433;g366ad061f86_0_12"/>
          <p:cNvSpPr/>
          <p:nvPr/>
        </p:nvSpPr>
        <p:spPr>
          <a:xfrm rot="5980489">
            <a:off x="2497627" y="3510577"/>
            <a:ext cx="917550" cy="9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66b7d3f35b_0_22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/>
              <a:t>Post </a:t>
            </a:r>
            <a:r>
              <a:rPr b="1" lang="en-GB"/>
              <a:t>Processing Approach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366b7d3f35b_0_22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41" name="Google Shape;441;g366b7d3f35b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75" y="1437025"/>
            <a:ext cx="5753223" cy="346822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g366b7d3f35b_0_22"/>
          <p:cNvSpPr txBox="1"/>
          <p:nvPr/>
        </p:nvSpPr>
        <p:spPr>
          <a:xfrm>
            <a:off x="1224925" y="4992800"/>
            <a:ext cx="38130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20">
              <a:solidFill>
                <a:srgbClr val="0000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20">
              <a:solidFill>
                <a:srgbClr val="0000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</a:rPr>
              <a:t>Threshold Optimizer</a:t>
            </a:r>
            <a:endParaRPr b="1" sz="2020">
              <a:solidFill>
                <a:schemeClr val="dk1"/>
              </a:solidFill>
            </a:endParaRPr>
          </a:p>
        </p:txBody>
      </p:sp>
      <p:sp>
        <p:nvSpPr>
          <p:cNvPr id="443" name="Google Shape;443;g366b7d3f35b_0_22"/>
          <p:cNvSpPr txBox="1"/>
          <p:nvPr/>
        </p:nvSpPr>
        <p:spPr>
          <a:xfrm>
            <a:off x="6223825" y="1133300"/>
            <a:ext cx="5824500" cy="38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00080"/>
                </a:solidFill>
              </a:rPr>
              <a:t>Reject option classifier:</a:t>
            </a:r>
            <a:endParaRPr b="1" sz="18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Changes predictions from classifier to make them more fair.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00080"/>
                </a:solidFill>
              </a:rPr>
              <a:t>Equalized</a:t>
            </a:r>
            <a:r>
              <a:rPr b="1" lang="en-GB" sz="1800">
                <a:solidFill>
                  <a:srgbClr val="000080"/>
                </a:solidFill>
              </a:rPr>
              <a:t> Odds:</a:t>
            </a:r>
            <a:endParaRPr b="1" sz="18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Modifies predicted label using an </a:t>
            </a:r>
            <a:r>
              <a:rPr lang="en-GB" sz="1800">
                <a:solidFill>
                  <a:schemeClr val="dk1"/>
                </a:solidFill>
              </a:rPr>
              <a:t>optimization</a:t>
            </a:r>
            <a:r>
              <a:rPr lang="en-GB" sz="1800">
                <a:solidFill>
                  <a:schemeClr val="dk1"/>
                </a:solidFill>
              </a:rPr>
              <a:t> scheme to make predictions </a:t>
            </a:r>
            <a:r>
              <a:rPr lang="en-GB" sz="1800">
                <a:solidFill>
                  <a:schemeClr val="dk1"/>
                </a:solidFill>
              </a:rPr>
              <a:t>more</a:t>
            </a:r>
            <a:r>
              <a:rPr lang="en-GB" sz="1800">
                <a:solidFill>
                  <a:schemeClr val="dk1"/>
                </a:solidFill>
              </a:rPr>
              <a:t> fair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44" name="Google Shape;444;g366b7d3f35b_0_22"/>
          <p:cNvSpPr txBox="1"/>
          <p:nvPr/>
        </p:nvSpPr>
        <p:spPr>
          <a:xfrm>
            <a:off x="1911225" y="6349375"/>
            <a:ext cx="84360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66a86c6542_0_11"/>
          <p:cNvSpPr txBox="1"/>
          <p:nvPr>
            <p:ph idx="1" type="body"/>
          </p:nvPr>
        </p:nvSpPr>
        <p:spPr>
          <a:xfrm>
            <a:off x="397925" y="349049"/>
            <a:ext cx="8866500" cy="525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Building Fair Models</a:t>
            </a:r>
            <a:endParaRPr b="1"/>
          </a:p>
        </p:txBody>
      </p:sp>
      <p:sp>
        <p:nvSpPr>
          <p:cNvPr id="451" name="Google Shape;451;g366a86c6542_0_11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52" name="Google Shape;452;g366a86c6542_0_11" title="Screenshot 2025-06-09 at 17.42.00.png"/>
          <p:cNvPicPr preferRelativeResize="0"/>
          <p:nvPr/>
        </p:nvPicPr>
        <p:blipFill rotWithShape="1">
          <a:blip r:embed="rId3">
            <a:alphaModFix/>
          </a:blip>
          <a:srcRect b="16918" l="3205" r="5211" t="3463"/>
          <a:stretch/>
        </p:blipFill>
        <p:spPr>
          <a:xfrm>
            <a:off x="1624025" y="1097475"/>
            <a:ext cx="8636342" cy="44820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53" name="Google Shape;453;g366a86c6542_0_11" title="Screenshot 2025-06-09 at 17.42.00.png"/>
          <p:cNvPicPr preferRelativeResize="0"/>
          <p:nvPr/>
        </p:nvPicPr>
        <p:blipFill rotWithShape="1">
          <a:blip r:embed="rId3">
            <a:alphaModFix/>
          </a:blip>
          <a:srcRect b="3199" l="17476" r="18367" t="90771"/>
          <a:stretch/>
        </p:blipFill>
        <p:spPr>
          <a:xfrm>
            <a:off x="3401788" y="5791500"/>
            <a:ext cx="5388426" cy="3022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66b7d3f35b_0_33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Take Home Message</a:t>
            </a:r>
            <a:endParaRPr b="1"/>
          </a:p>
        </p:txBody>
      </p:sp>
      <p:sp>
        <p:nvSpPr>
          <p:cNvPr id="460" name="Google Shape;460;g366b7d3f35b_0_33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61" name="Google Shape;461;g366b7d3f35b_0_33" title="Screenshot 2025-06-09 at 21.19.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75" y="1164475"/>
            <a:ext cx="9811684" cy="4818224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366b7d3f35b_0_33"/>
          <p:cNvSpPr txBox="1"/>
          <p:nvPr/>
        </p:nvSpPr>
        <p:spPr>
          <a:xfrm>
            <a:off x="1891325" y="6379925"/>
            <a:ext cx="9223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Picture from Core ML Lecture Saarland University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66a86c6542_0_133"/>
          <p:cNvSpPr txBox="1"/>
          <p:nvPr>
            <p:ph idx="1" type="body"/>
          </p:nvPr>
        </p:nvSpPr>
        <p:spPr>
          <a:xfrm>
            <a:off x="397933" y="5415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Slides developed u</a:t>
            </a:r>
            <a:r>
              <a:rPr b="1" lang="en-GB"/>
              <a:t>sing the following materials</a:t>
            </a:r>
            <a:endParaRPr b="1"/>
          </a:p>
        </p:txBody>
      </p:sp>
      <p:sp>
        <p:nvSpPr>
          <p:cNvPr id="469" name="Google Shape;469;g366a86c6542_0_133"/>
          <p:cNvSpPr txBox="1"/>
          <p:nvPr>
            <p:ph idx="2" type="body"/>
          </p:nvPr>
        </p:nvSpPr>
        <p:spPr>
          <a:xfrm>
            <a:off x="617475" y="2290650"/>
            <a:ext cx="10591500" cy="24972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GB" sz="2000"/>
              <a:t>Slides: Justin Johnson &amp; David </a:t>
            </a:r>
            <a:r>
              <a:rPr lang="en-GB" sz="2000"/>
              <a:t>EECS 442 WI 2021 lecture: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https://web.eecs.umich.edu/~justincj/slides/eecs442/WI2021/442_WI2021_lecture18.pdf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 sz="2000">
                <a:solidFill>
                  <a:srgbClr val="19406B"/>
                </a:solidFill>
                <a:highlight>
                  <a:srgbClr val="FFFFFF"/>
                </a:highlight>
              </a:rPr>
              <a:t>AI Fairness Learn about four different types of fairness. Assess a toy model trained to judge credit card applications: </a:t>
            </a:r>
            <a:r>
              <a:rPr lang="en-GB" sz="20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https://www.kaggle.com/code/alexisbcook/ai-fairness</a:t>
            </a:r>
            <a:endParaRPr sz="2000"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366a86c6542_0_133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66b7d3f35b_0_42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Additional materials for interested participants</a:t>
            </a:r>
            <a:endParaRPr b="1"/>
          </a:p>
        </p:txBody>
      </p:sp>
      <p:sp>
        <p:nvSpPr>
          <p:cNvPr id="477" name="Google Shape;477;g366b7d3f35b_0_42"/>
          <p:cNvSpPr txBox="1"/>
          <p:nvPr>
            <p:ph idx="2" type="body"/>
          </p:nvPr>
        </p:nvSpPr>
        <p:spPr>
          <a:xfrm>
            <a:off x="360675" y="1176850"/>
            <a:ext cx="11246700" cy="46350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Fairness Tutorial Notebook: </a:t>
            </a:r>
            <a:r>
              <a:rPr b="1" lang="en-GB" sz="17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https://colab.research.google.com/drive/1HN-sLQXQ3hClQbv3OyGUX9uEujQLBbwj#scrollTo=Ik_FsjBWhJfX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What is Fair about Individual Fairness: </a:t>
            </a:r>
            <a:r>
              <a:rPr b="1" lang="en-GB" sz="17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https://philsci-archive.pitt.edu/18889/1/Fleisher%20-%20Individual%20Fairness.pdf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Equality of Opportunity in Supervised Learning: </a:t>
            </a:r>
            <a:r>
              <a:rPr b="1" lang="en-GB" sz="17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https://arxiv.org/pdf/1610.02413.pdf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AI Fairness How to measure and Reduce Unwanted Bias in ML: </a:t>
            </a:r>
            <a:r>
              <a:rPr b="1" lang="en-GB" sz="1700" u="sng">
                <a:solidFill>
                  <a:srgbClr val="0097A7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https://krvarshney.github.io/pubs/MahoneyVH2020.pdf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AIF360 Library: </a:t>
            </a:r>
            <a:r>
              <a:rPr b="1" lang="en-GB" sz="1700" u="sng">
                <a:solidFill>
                  <a:srgbClr val="0097A7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https://aif360.res.ibm.com/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A Survey on Bias and Fairness in Machine Learning: </a:t>
            </a:r>
            <a:r>
              <a:rPr b="1" lang="en-GB" sz="1700" u="sng">
                <a:solidFill>
                  <a:srgbClr val="0097A7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https://arxiv.org/pdf/1908.09635.pdf</a:t>
            </a:r>
            <a:endParaRPr b="1" sz="1700">
              <a:solidFill>
                <a:srgbClr val="222222"/>
              </a:solidFill>
            </a:endParaRPr>
          </a:p>
          <a:p>
            <a:pPr indent="-33655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  <a:highlight>
                  <a:schemeClr val="lt1"/>
                </a:highlight>
              </a:rPr>
              <a:t>A clarification of the nuances in the fairness metrics landscape</a:t>
            </a:r>
            <a:r>
              <a:rPr b="1" lang="en-GB" sz="1700">
                <a:solidFill>
                  <a:srgbClr val="222222"/>
                </a:solidFill>
              </a:rPr>
              <a:t>:</a:t>
            </a:r>
            <a:r>
              <a:rPr b="1" lang="en-GB" sz="1700" u="sng">
                <a:solidFill>
                  <a:srgbClr val="0097A7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https://www.nature.com/articles/s41598-022-07939-1</a:t>
            </a:r>
            <a:endParaRPr b="1" sz="1700">
              <a:solidFill>
                <a:srgbClr val="22222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22222"/>
              </a:buClr>
              <a:buSzPts val="1800"/>
              <a:buFont typeface="Quattrocento Sans"/>
              <a:buChar char="●"/>
            </a:pPr>
            <a:r>
              <a:rPr b="1" lang="en-GB" sz="1700">
                <a:solidFill>
                  <a:srgbClr val="222222"/>
                </a:solidFill>
              </a:rPr>
              <a:t>Fairness in ML Survey paper: </a:t>
            </a:r>
            <a:r>
              <a:rPr b="1" lang="en-GB" sz="1700" u="sng">
                <a:solidFill>
                  <a:srgbClr val="0097A7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https://dl.acm.org/doi/pdf/10.114</a:t>
            </a:r>
            <a:r>
              <a:rPr b="1" lang="en-GB" sz="1800" u="sng">
                <a:solidFill>
                  <a:srgbClr val="0097A7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5/3616865</a:t>
            </a:r>
            <a:endParaRPr sz="3000"/>
          </a:p>
        </p:txBody>
      </p:sp>
      <p:sp>
        <p:nvSpPr>
          <p:cNvPr id="478" name="Google Shape;478;g366b7d3f35b_0_42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2c846e064_0_502"/>
          <p:cNvSpPr txBox="1"/>
          <p:nvPr>
            <p:ph idx="1" type="body"/>
          </p:nvPr>
        </p:nvSpPr>
        <p:spPr>
          <a:xfrm>
            <a:off x="0" y="2743200"/>
            <a:ext cx="121920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365C0"/>
                </a:solidFill>
              </a:rPr>
              <a:t>Part I: Motivation</a:t>
            </a:r>
            <a:endParaRPr/>
          </a:p>
        </p:txBody>
      </p:sp>
      <p:sp>
        <p:nvSpPr>
          <p:cNvPr id="227" name="Google Shape;227;g352c846e064_0_502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66ad061f86_0_28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Feedback Form</a:t>
            </a:r>
            <a:endParaRPr b="1"/>
          </a:p>
        </p:txBody>
      </p:sp>
      <p:sp>
        <p:nvSpPr>
          <p:cNvPr id="485" name="Google Shape;485;g366ad061f86_0_28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6" name="Google Shape;486;g366ad061f86_0_28" title="feedback_form.png"/>
          <p:cNvPicPr preferRelativeResize="0"/>
          <p:nvPr/>
        </p:nvPicPr>
        <p:blipFill rotWithShape="1">
          <a:blip r:embed="rId3">
            <a:alphaModFix/>
          </a:blip>
          <a:srcRect b="8288" l="8203" r="7136" t="7044"/>
          <a:stretch/>
        </p:blipFill>
        <p:spPr>
          <a:xfrm>
            <a:off x="4285050" y="1034850"/>
            <a:ext cx="4592625" cy="45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52c846e064_0_232"/>
          <p:cNvSpPr txBox="1"/>
          <p:nvPr>
            <p:ph type="ctrTitle"/>
          </p:nvPr>
        </p:nvSpPr>
        <p:spPr>
          <a:xfrm>
            <a:off x="114650" y="1979372"/>
            <a:ext cx="121920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000">
                <a:solidFill>
                  <a:srgbClr val="0000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THANK YOU FOR YOUR ATTENTION</a:t>
            </a:r>
            <a:endParaRPr b="1" sz="4000">
              <a:solidFill>
                <a:srgbClr val="0000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/>
              <a:t>If you have any questions or interested in learning or doing research in this area, please contact: </a:t>
            </a:r>
            <a:r>
              <a:rPr b="1" lang="en-GB" sz="2100" u="sng">
                <a:solidFill>
                  <a:schemeClr val="hlink"/>
                </a:solidFill>
                <a:hlinkClick r:id="rId3"/>
              </a:rPr>
              <a:t>dkanubala@aimsammi.org</a:t>
            </a:r>
            <a:r>
              <a:rPr b="1" lang="en-GB" sz="2100"/>
              <a:t> or </a:t>
            </a:r>
            <a:endParaRPr b="1"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2c846e064_0_14"/>
          <p:cNvSpPr txBox="1"/>
          <p:nvPr>
            <p:ph idx="1" type="body"/>
          </p:nvPr>
        </p:nvSpPr>
        <p:spPr>
          <a:xfrm>
            <a:off x="397928" y="349050"/>
            <a:ext cx="54924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365C0"/>
                </a:solidFill>
              </a:rPr>
              <a:t>Motivation</a:t>
            </a:r>
            <a:endParaRPr b="1">
              <a:solidFill>
                <a:srgbClr val="0365C0"/>
              </a:solidFill>
            </a:endParaRPr>
          </a:p>
        </p:txBody>
      </p:sp>
      <p:sp>
        <p:nvSpPr>
          <p:cNvPr id="234" name="Google Shape;234;g352c846e064_0_14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5" name="Google Shape;235;g352c846e064_0_14" title="Screenshot 2025-04-15 at 12.45.53.png"/>
          <p:cNvPicPr preferRelativeResize="0"/>
          <p:nvPr/>
        </p:nvPicPr>
        <p:blipFill rotWithShape="1">
          <a:blip r:embed="rId3">
            <a:alphaModFix/>
          </a:blip>
          <a:srcRect b="0" l="0" r="4030" t="3063"/>
          <a:stretch/>
        </p:blipFill>
        <p:spPr>
          <a:xfrm>
            <a:off x="101250" y="1171225"/>
            <a:ext cx="4574349" cy="279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352c846e064_0_14"/>
          <p:cNvPicPr preferRelativeResize="0"/>
          <p:nvPr/>
        </p:nvPicPr>
        <p:blipFill rotWithShape="1">
          <a:blip r:embed="rId4">
            <a:alphaModFix/>
          </a:blip>
          <a:srcRect b="3913" l="6869" r="15939" t="33366"/>
          <a:stretch/>
        </p:blipFill>
        <p:spPr>
          <a:xfrm>
            <a:off x="5317625" y="858525"/>
            <a:ext cx="6029050" cy="251716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352c846e064_0_14"/>
          <p:cNvSpPr txBox="1"/>
          <p:nvPr/>
        </p:nvSpPr>
        <p:spPr>
          <a:xfrm>
            <a:off x="822850" y="3962925"/>
            <a:ext cx="21138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Image from: </a:t>
            </a:r>
            <a:r>
              <a:rPr lang="en-GB" sz="1200" u="sng">
                <a:solidFill>
                  <a:schemeClr val="hlink"/>
                </a:solidFill>
                <a:hlinkClick r:id="rId5"/>
              </a:rPr>
              <a:t>Joshua Loftus</a:t>
            </a:r>
            <a:endParaRPr sz="1200"/>
          </a:p>
        </p:txBody>
      </p:sp>
      <p:pic>
        <p:nvPicPr>
          <p:cNvPr id="238" name="Google Shape;238;g352c846e064_0_14"/>
          <p:cNvPicPr preferRelativeResize="0"/>
          <p:nvPr/>
        </p:nvPicPr>
        <p:blipFill rotWithShape="1">
          <a:blip r:embed="rId6">
            <a:alphaModFix/>
          </a:blip>
          <a:srcRect b="1711" l="764" r="1254" t="52642"/>
          <a:stretch/>
        </p:blipFill>
        <p:spPr>
          <a:xfrm>
            <a:off x="6851750" y="3375700"/>
            <a:ext cx="5073899" cy="12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352c846e064_0_14" title="Screenshot 2025-04-15 at 12.51.25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1050" y="4533800"/>
            <a:ext cx="7455026" cy="159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2c846e064_0_468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Protected Attributes</a:t>
            </a:r>
            <a:endParaRPr b="1"/>
          </a:p>
        </p:txBody>
      </p:sp>
      <p:sp>
        <p:nvSpPr>
          <p:cNvPr id="246" name="Google Shape;246;g352c846e064_0_468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47" name="Google Shape;247;g352c846e064_0_468"/>
          <p:cNvPicPr preferRelativeResize="0"/>
          <p:nvPr/>
        </p:nvPicPr>
        <p:blipFill rotWithShape="1">
          <a:blip r:embed="rId3">
            <a:alphaModFix/>
          </a:blip>
          <a:srcRect b="0" l="0" r="5917" t="5704"/>
          <a:stretch/>
        </p:blipFill>
        <p:spPr>
          <a:xfrm>
            <a:off x="1801075" y="1555750"/>
            <a:ext cx="8076052" cy="440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2c846e064_0_476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Sources of Bias</a:t>
            </a:r>
            <a:endParaRPr b="1"/>
          </a:p>
        </p:txBody>
      </p:sp>
      <p:sp>
        <p:nvSpPr>
          <p:cNvPr id="254" name="Google Shape;254;g352c846e064_0_476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5" name="Google Shape;255;g352c846e064_0_476"/>
          <p:cNvSpPr txBox="1"/>
          <p:nvPr/>
        </p:nvSpPr>
        <p:spPr>
          <a:xfrm>
            <a:off x="700625" y="1405500"/>
            <a:ext cx="104103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 u="sng">
                <a:solidFill>
                  <a:srgbClr val="000080"/>
                </a:solidFill>
              </a:rPr>
              <a:t>Sample Bias:</a:t>
            </a:r>
            <a:r>
              <a:rPr lang="en-GB" sz="1800">
                <a:solidFill>
                  <a:srgbClr val="000080"/>
                </a:solidFill>
              </a:rPr>
              <a:t> </a:t>
            </a:r>
            <a:r>
              <a:rPr b="1" lang="en-GB" sz="1800">
                <a:solidFill>
                  <a:schemeClr val="dk2"/>
                </a:solidFill>
              </a:rPr>
              <a:t>Occurs when one population is overrepresented or underrepresented in a training dataset.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56" name="Google Shape;256;g352c846e064_0_476"/>
          <p:cNvSpPr txBox="1"/>
          <p:nvPr/>
        </p:nvSpPr>
        <p:spPr>
          <a:xfrm>
            <a:off x="700625" y="2356988"/>
            <a:ext cx="104103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 u="sng">
                <a:solidFill>
                  <a:srgbClr val="000080"/>
                </a:solidFill>
              </a:rPr>
              <a:t>Label Bias:</a:t>
            </a:r>
            <a:r>
              <a:rPr lang="en-GB" sz="1800">
                <a:solidFill>
                  <a:srgbClr val="000080"/>
                </a:solidFill>
              </a:rPr>
              <a:t> </a:t>
            </a:r>
            <a:r>
              <a:rPr b="1" lang="en-GB" sz="1800">
                <a:solidFill>
                  <a:schemeClr val="dk2"/>
                </a:solidFill>
              </a:rPr>
              <a:t>Occurs when annotation process introduce bias during creation of training data.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57" name="Google Shape;257;g352c846e064_0_476"/>
          <p:cNvSpPr txBox="1"/>
          <p:nvPr/>
        </p:nvSpPr>
        <p:spPr>
          <a:xfrm>
            <a:off x="605825" y="3347878"/>
            <a:ext cx="10410300" cy="10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 u="sng">
                <a:solidFill>
                  <a:srgbClr val="000080"/>
                </a:solidFill>
              </a:rPr>
              <a:t>Outcome proxy Bias:</a:t>
            </a:r>
            <a:r>
              <a:rPr lang="en-GB" sz="1800">
                <a:solidFill>
                  <a:srgbClr val="000080"/>
                </a:solidFill>
              </a:rPr>
              <a:t> </a:t>
            </a:r>
            <a:r>
              <a:rPr b="1" lang="en-GB" sz="1800">
                <a:solidFill>
                  <a:schemeClr val="dk2"/>
                </a:solidFill>
              </a:rPr>
              <a:t>Occurs when the ML task is not specified appropriately. (Arrest - &gt; Police arrest, Cost of health system -&gt; quality of health.)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58" name="Google Shape;258;g352c846e064_0_476"/>
          <p:cNvSpPr txBox="1"/>
          <p:nvPr/>
        </p:nvSpPr>
        <p:spPr>
          <a:xfrm>
            <a:off x="700625" y="4462348"/>
            <a:ext cx="104103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 u="sng">
                <a:solidFill>
                  <a:srgbClr val="000080"/>
                </a:solidFill>
              </a:rPr>
              <a:t>Human Biases in Historical data:</a:t>
            </a:r>
            <a:r>
              <a:rPr lang="en-GB" sz="1800">
                <a:solidFill>
                  <a:srgbClr val="000080"/>
                </a:solidFill>
              </a:rPr>
              <a:t> </a:t>
            </a:r>
            <a:r>
              <a:rPr b="1" lang="en-GB" sz="1800">
                <a:solidFill>
                  <a:schemeClr val="dk2"/>
                </a:solidFill>
              </a:rPr>
              <a:t>Historical data contains human biases and stereotypes.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66a86c6542_0_28"/>
          <p:cNvSpPr txBox="1"/>
          <p:nvPr>
            <p:ph idx="1" type="body"/>
          </p:nvPr>
        </p:nvSpPr>
        <p:spPr>
          <a:xfrm>
            <a:off x="2005133" y="29245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Why </a:t>
            </a:r>
            <a:r>
              <a:rPr b="1" lang="en-GB">
                <a:solidFill>
                  <a:srgbClr val="FF0000"/>
                </a:solidFill>
              </a:rPr>
              <a:t>Fairness</a:t>
            </a:r>
            <a:r>
              <a:rPr b="1" lang="en-GB"/>
              <a:t> is Hard using COMPASS as case </a:t>
            </a:r>
            <a:r>
              <a:rPr b="1" lang="en-GB"/>
              <a:t>Study</a:t>
            </a:r>
            <a:endParaRPr b="1"/>
          </a:p>
        </p:txBody>
      </p:sp>
      <p:sp>
        <p:nvSpPr>
          <p:cNvPr id="265" name="Google Shape;265;g366a86c6542_0_28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66a86c6542_0_35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Compass Study Case</a:t>
            </a:r>
            <a:endParaRPr b="1"/>
          </a:p>
        </p:txBody>
      </p:sp>
      <p:sp>
        <p:nvSpPr>
          <p:cNvPr id="272" name="Google Shape;272;g366a86c6542_0_35"/>
          <p:cNvSpPr txBox="1"/>
          <p:nvPr>
            <p:ph idx="2" type="body"/>
          </p:nvPr>
        </p:nvSpPr>
        <p:spPr>
          <a:xfrm>
            <a:off x="233925" y="1341450"/>
            <a:ext cx="10443300" cy="1626000"/>
          </a:xfrm>
          <a:prstGeom prst="rect">
            <a:avLst/>
          </a:prstGeom>
        </p:spPr>
        <p:txBody>
          <a:bodyPr anchorCtr="0" anchor="t" bIns="45700" lIns="0" spcFirstLastPara="1" rIns="91425" wrap="square" tIns="46800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2016 ProPublica article analyzed COMPAS scores for &gt;7000 people arrested in Broward county, Florida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366a86c6542_0_35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4" name="Google Shape;274;g366a86c6542_0_35" title="Screenshot 2025-06-09 at 17.52.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288" y="2292950"/>
            <a:ext cx="6385125" cy="25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366a86c6542_0_35"/>
          <p:cNvSpPr txBox="1"/>
          <p:nvPr/>
        </p:nvSpPr>
        <p:spPr>
          <a:xfrm>
            <a:off x="1532125" y="5044500"/>
            <a:ext cx="90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Question</a:t>
            </a:r>
            <a:r>
              <a:rPr b="1" lang="en-GB">
                <a:solidFill>
                  <a:srgbClr val="FF0000"/>
                </a:solidFill>
              </a:rPr>
              <a:t>: How many of these people ended up committing new crimes within 2 years?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76" name="Google Shape;276;g366a86c6542_0_35"/>
          <p:cNvSpPr txBox="1"/>
          <p:nvPr/>
        </p:nvSpPr>
        <p:spPr>
          <a:xfrm>
            <a:off x="1922400" y="6471450"/>
            <a:ext cx="9546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Reference: </a:t>
            </a:r>
            <a:r>
              <a:rPr lang="en-GB" sz="12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https://www.propublica.org/article/how-we-analyzed-the-compas-recidivism-algorithm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66a86c6542_0_50"/>
          <p:cNvSpPr txBox="1"/>
          <p:nvPr>
            <p:ph idx="1" type="body"/>
          </p:nvPr>
        </p:nvSpPr>
        <p:spPr>
          <a:xfrm>
            <a:off x="397933" y="349044"/>
            <a:ext cx="88665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/>
              <a:t>Error Metrics</a:t>
            </a:r>
            <a:endParaRPr b="1"/>
          </a:p>
        </p:txBody>
      </p:sp>
      <p:sp>
        <p:nvSpPr>
          <p:cNvPr id="283" name="Google Shape;283;g366a86c6542_0_50"/>
          <p:cNvSpPr txBox="1"/>
          <p:nvPr>
            <p:ph idx="12" type="sldNum"/>
          </p:nvPr>
        </p:nvSpPr>
        <p:spPr>
          <a:xfrm>
            <a:off x="10991850" y="6416675"/>
            <a:ext cx="1200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4" name="Google Shape;284;g366a86c6542_0_50" title="Screenshot 2025-06-09 at 17.56.43.png"/>
          <p:cNvPicPr preferRelativeResize="0"/>
          <p:nvPr/>
        </p:nvPicPr>
        <p:blipFill rotWithShape="1">
          <a:blip r:embed="rId3">
            <a:alphaModFix/>
          </a:blip>
          <a:srcRect b="44789" l="1287" r="17760" t="2417"/>
          <a:stretch/>
        </p:blipFill>
        <p:spPr>
          <a:xfrm>
            <a:off x="171450" y="1187225"/>
            <a:ext cx="5815748" cy="264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366a86c6542_0_50" title="Screenshot 2025-06-09 at 17.56.43.png"/>
          <p:cNvPicPr preferRelativeResize="0"/>
          <p:nvPr/>
        </p:nvPicPr>
        <p:blipFill rotWithShape="1">
          <a:blip r:embed="rId3">
            <a:alphaModFix/>
          </a:blip>
          <a:srcRect b="0" l="0" r="0" t="53752"/>
          <a:stretch/>
        </p:blipFill>
        <p:spPr>
          <a:xfrm>
            <a:off x="4973857" y="3893075"/>
            <a:ext cx="7084145" cy="2286738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g366a86c6542_0_50"/>
          <p:cNvSpPr/>
          <p:nvPr/>
        </p:nvSpPr>
        <p:spPr>
          <a:xfrm>
            <a:off x="1964650" y="5531750"/>
            <a:ext cx="10303500" cy="6858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00080"/>
                </a:solidFill>
              </a:rPr>
              <a:t>Judges</a:t>
            </a:r>
            <a:r>
              <a:rPr b="1" lang="en-GB" sz="2000">
                <a:solidFill>
                  <a:srgbClr val="000080"/>
                </a:solidFill>
              </a:rPr>
              <a:t> </a:t>
            </a:r>
            <a:r>
              <a:rPr b="1" lang="en-GB" sz="2000">
                <a:solidFill>
                  <a:srgbClr val="000080"/>
                </a:solidFill>
              </a:rPr>
              <a:t>care </a:t>
            </a:r>
            <a:endParaRPr b="1" sz="20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00080"/>
                </a:solidFill>
              </a:rPr>
              <a:t>about this</a:t>
            </a:r>
            <a:endParaRPr b="1" sz="2000">
              <a:solidFill>
                <a:srgbClr val="000080"/>
              </a:solidFill>
            </a:endParaRPr>
          </a:p>
        </p:txBody>
      </p:sp>
      <p:sp>
        <p:nvSpPr>
          <p:cNvPr id="287" name="Google Shape;287;g366a86c6542_0_50"/>
          <p:cNvSpPr/>
          <p:nvPr/>
        </p:nvSpPr>
        <p:spPr>
          <a:xfrm>
            <a:off x="1964650" y="4646825"/>
            <a:ext cx="10303500" cy="685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FF0000"/>
                </a:solidFill>
              </a:rPr>
              <a:t>Defendants care 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FF0000"/>
                </a:solidFill>
              </a:rPr>
              <a:t>about this</a:t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1_Office-Design">
  <a:themeElements>
    <a:clrScheme name="Benutzerdefiniert 1">
      <a:dk1>
        <a:srgbClr val="000000"/>
      </a:dk1>
      <a:lt1>
        <a:srgbClr val="FFFFFF"/>
      </a:lt1>
      <a:dk2>
        <a:srgbClr val="004877"/>
      </a:dk2>
      <a:lt2>
        <a:srgbClr val="E6E6E6"/>
      </a:lt2>
      <a:accent1>
        <a:srgbClr val="C82254"/>
      </a:accent1>
      <a:accent2>
        <a:srgbClr val="D7DF23"/>
      </a:accent2>
      <a:accent3>
        <a:srgbClr val="01283F"/>
      </a:accent3>
      <a:accent4>
        <a:srgbClr val="BEBEBE"/>
      </a:accent4>
      <a:accent5>
        <a:srgbClr val="919191"/>
      </a:accent5>
      <a:accent6>
        <a:srgbClr val="BEBEBE"/>
      </a:accent6>
      <a:hlink>
        <a:srgbClr val="0000FF"/>
      </a:hlink>
      <a:folHlink>
        <a:srgbClr val="8DB3E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-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2010-05-03T10:36:49Z</dcterms:created>
  <dc:creator>mws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0x010100550BA0885B3B0B49A98232D7028B7485</vt:lpwstr>
  </property>
  <property fmtid="{D5CDD505-2E9C-101B-9397-08002B2CF9AE}" pid="3" name="MediaServiceImageTags">
    <vt:lpwstr/>
  </property>
</Properties>
</file>